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3" r:id="rId5"/>
    <p:sldId id="258" r:id="rId6"/>
    <p:sldId id="265" r:id="rId7"/>
    <p:sldId id="260" r:id="rId8"/>
    <p:sldId id="261" r:id="rId9"/>
    <p:sldId id="266" r:id="rId10"/>
    <p:sldId id="264" r:id="rId11"/>
    <p:sldId id="262" r:id="rId12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7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B6E3-671E-4862-89E6-793ABA41F9FA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E9F8B-8B39-4CE8-8BDF-812B54914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77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B6E3-671E-4862-89E6-793ABA41F9FA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E9F8B-8B39-4CE8-8BDF-812B54914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22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B6E3-671E-4862-89E6-793ABA41F9FA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E9F8B-8B39-4CE8-8BDF-812B54914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85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B6E3-671E-4862-89E6-793ABA41F9FA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E9F8B-8B39-4CE8-8BDF-812B54914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2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B6E3-671E-4862-89E6-793ABA41F9FA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E9F8B-8B39-4CE8-8BDF-812B54914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31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B6E3-671E-4862-89E6-793ABA41F9FA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E9F8B-8B39-4CE8-8BDF-812B54914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8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B6E3-671E-4862-89E6-793ABA41F9FA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E9F8B-8B39-4CE8-8BDF-812B54914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0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B6E3-671E-4862-89E6-793ABA41F9FA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E9F8B-8B39-4CE8-8BDF-812B54914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442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B6E3-671E-4862-89E6-793ABA41F9FA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E9F8B-8B39-4CE8-8BDF-812B54914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0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B6E3-671E-4862-89E6-793ABA41F9FA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E9F8B-8B39-4CE8-8BDF-812B54914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43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B6E3-671E-4862-89E6-793ABA41F9FA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E9F8B-8B39-4CE8-8BDF-812B54914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79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EB6E3-671E-4862-89E6-793ABA41F9FA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E9F8B-8B39-4CE8-8BDF-812B54914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75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genealogy.math.ndsu.nodak.ed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Family Tree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Academic descendants of Meir </a:t>
            </a:r>
            <a:r>
              <a:rPr lang="en-US" dirty="0" err="1" smtClean="0"/>
              <a:t>Feder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8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Ancestor Tree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it does not satisfy the “tree assumption”…</a:t>
            </a:r>
          </a:p>
          <a:p>
            <a:endParaRPr lang="en-US" dirty="0" smtClean="0"/>
          </a:p>
          <a:p>
            <a:r>
              <a:rPr lang="en-US" dirty="0" smtClean="0"/>
              <a:t>Yes it has a very small girth…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50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>
                <a:solidFill>
                  <a:schemeClr val="accent5">
                    <a:lumMod val="75000"/>
                  </a:schemeClr>
                </a:solidFill>
              </a:rPr>
              <a:t>Happy birthday and thank you</a:t>
            </a:r>
          </a:p>
          <a:p>
            <a:pPr marL="0" indent="0" algn="ctr">
              <a:buNone/>
            </a:pPr>
            <a:r>
              <a:rPr lang="en-US" sz="6600" dirty="0" smtClean="0">
                <a:solidFill>
                  <a:schemeClr val="accent5">
                    <a:lumMod val="75000"/>
                  </a:schemeClr>
                </a:solidFill>
              </a:rPr>
              <a:t>from the 102-lab family!</a:t>
            </a:r>
          </a:p>
        </p:txBody>
      </p:sp>
    </p:spTree>
    <p:extLst>
      <p:ext uri="{BB962C8B-B14F-4D97-AF65-F5344CB8AC3E}">
        <p14:creationId xmlns:p14="http://schemas.microsoft.com/office/powerpoint/2010/main" val="163686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0983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Lab 102(4)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A.k.a. “Information Theory Lab”</a:t>
            </a:r>
          </a:p>
          <a:p>
            <a:r>
              <a:rPr lang="en-US" dirty="0" smtClean="0"/>
              <a:t>(Used to be known as “Signal Processing and Multimedia Lab”…)</a:t>
            </a:r>
          </a:p>
          <a:p>
            <a:endParaRPr lang="en-US" dirty="0" smtClean="0"/>
          </a:p>
          <a:p>
            <a:r>
              <a:rPr lang="en-US" dirty="0" smtClean="0"/>
              <a:t>Anyone affiliated to it knows that we’re all one big happy family </a:t>
            </a:r>
          </a:p>
          <a:p>
            <a:r>
              <a:rPr lang="en-US" dirty="0" smtClean="0"/>
              <a:t>Even when we’re in </a:t>
            </a:r>
            <a:r>
              <a:rPr lang="en-US" strike="sngStrike" dirty="0" err="1" smtClean="0"/>
              <a:t>Pasadena</a:t>
            </a:r>
            <a:r>
              <a:rPr lang="en-US" dirty="0" err="1" smtClean="0"/>
              <a:t>exile</a:t>
            </a:r>
            <a:r>
              <a:rPr lang="en-US" dirty="0" smtClean="0"/>
              <a:t>…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Or in </a:t>
            </a:r>
            <a:r>
              <a:rPr lang="en-US" strike="sngStrike" dirty="0" err="1" smtClean="0">
                <a:sym typeface="Wingdings" panose="05000000000000000000" pitchFamily="2" charset="2"/>
              </a:rPr>
              <a:t>HUJI</a:t>
            </a:r>
            <a:r>
              <a:rPr lang="en-US" dirty="0" err="1" smtClean="0">
                <a:sym typeface="Wingdings" panose="05000000000000000000" pitchFamily="2" charset="2"/>
              </a:rPr>
              <a:t>a</a:t>
            </a:r>
            <a:r>
              <a:rPr lang="en-US" dirty="0" smtClean="0">
                <a:sym typeface="Wingdings" panose="05000000000000000000" pitchFamily="2" charset="2"/>
              </a:rPr>
              <a:t> different university</a:t>
            </a:r>
          </a:p>
          <a:p>
            <a:endParaRPr lang="en-US" dirty="0" smtClean="0"/>
          </a:p>
          <a:p>
            <a:r>
              <a:rPr lang="en-US" dirty="0" smtClean="0"/>
              <a:t>What some do not know is that the one who created this lab is Meir</a:t>
            </a:r>
          </a:p>
        </p:txBody>
      </p:sp>
    </p:spTree>
    <p:extLst>
      <p:ext uri="{BB962C8B-B14F-4D97-AF65-F5344CB8AC3E}">
        <p14:creationId xmlns:p14="http://schemas.microsoft.com/office/powerpoint/2010/main" val="356712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Mathematics Genealogy Project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genealogy.math.ndsu.nodak.edu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An effort to build a </a:t>
            </a:r>
            <a:r>
              <a:rPr lang="en-US" dirty="0" smtClean="0"/>
              <a:t>complete mathematical </a:t>
            </a:r>
            <a:r>
              <a:rPr lang="en-US" dirty="0" smtClean="0"/>
              <a:t>family tree </a:t>
            </a:r>
          </a:p>
          <a:p>
            <a:r>
              <a:rPr lang="en-US" dirty="0" smtClean="0"/>
              <a:t>If you’re not </a:t>
            </a:r>
            <a:r>
              <a:rPr lang="en-US" dirty="0" smtClean="0"/>
              <a:t>in </a:t>
            </a:r>
            <a:r>
              <a:rPr lang="en-US" dirty="0" smtClean="0"/>
              <a:t>it </a:t>
            </a:r>
            <a:r>
              <a:rPr lang="en-US" strike="sngStrike" dirty="0" smtClean="0"/>
              <a:t>you don’t </a:t>
            </a:r>
            <a:r>
              <a:rPr lang="en-US" strike="sngStrike" dirty="0" err="1" smtClean="0"/>
              <a:t>exist</a:t>
            </a:r>
            <a:r>
              <a:rPr lang="en-US" dirty="0" err="1" smtClean="0"/>
              <a:t>please</a:t>
            </a:r>
            <a:r>
              <a:rPr lang="en-US" dirty="0" smtClean="0"/>
              <a:t> add yourself </a:t>
            </a:r>
            <a:endParaRPr lang="en-US" dirty="0" smtClean="0"/>
          </a:p>
          <a:p>
            <a:r>
              <a:rPr lang="en-US" dirty="0" smtClean="0"/>
              <a:t>(+</a:t>
            </a:r>
            <a:r>
              <a:rPr lang="en-US" dirty="0" smtClean="0"/>
              <a:t>students)</a:t>
            </a:r>
          </a:p>
          <a:p>
            <a:r>
              <a:rPr lang="en-US" dirty="0" smtClean="0"/>
              <a:t>Yes, IT counts as </a:t>
            </a:r>
            <a:r>
              <a:rPr lang="en-US" dirty="0" smtClean="0"/>
              <a:t>math</a:t>
            </a:r>
            <a:endParaRPr lang="en-US" dirty="0" smtClean="0"/>
          </a:p>
          <a:p>
            <a:r>
              <a:rPr lang="en-US" dirty="0" smtClean="0"/>
              <a:t>SP? </a:t>
            </a:r>
            <a:endParaRPr lang="en-US" dirty="0" smtClean="0"/>
          </a:p>
          <a:p>
            <a:r>
              <a:rPr lang="en-US" dirty="0" smtClean="0"/>
              <a:t>Probably </a:t>
            </a:r>
            <a:r>
              <a:rPr lang="en-US" dirty="0" smtClean="0"/>
              <a:t>too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2964" y="3303306"/>
            <a:ext cx="6010836" cy="3464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551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Mathematics Genealogy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a small fee (70$) you can get a poster of your academic tree</a:t>
            </a:r>
          </a:p>
          <a:p>
            <a:endParaRPr lang="en-US" dirty="0" smtClean="0"/>
          </a:p>
          <a:p>
            <a:r>
              <a:rPr lang="en-US" dirty="0" smtClean="0"/>
              <a:t>We could pay the fee (Meir has a lot of academic </a:t>
            </a:r>
            <a:r>
              <a:rPr lang="en-US" dirty="0" err="1" smtClean="0"/>
              <a:t>decendants</a:t>
            </a:r>
            <a:r>
              <a:rPr lang="en-US" dirty="0" smtClean="0"/>
              <a:t> :)</a:t>
            </a:r>
          </a:p>
          <a:p>
            <a:endParaRPr lang="en-US" dirty="0" smtClean="0"/>
          </a:p>
          <a:p>
            <a:r>
              <a:rPr lang="en-US" dirty="0" smtClean="0"/>
              <a:t>But it wouldn’t be as fun</a:t>
            </a:r>
          </a:p>
          <a:p>
            <a:endParaRPr lang="en-US" dirty="0" smtClean="0"/>
          </a:p>
          <a:p>
            <a:r>
              <a:rPr lang="en-US" dirty="0" smtClean="0"/>
              <a:t>Instead we triggered and parsed their webpage and created the tree for free 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ail </a:t>
            </a:r>
            <a:r>
              <a:rPr lang="en-US" strike="sngStrike" dirty="0" err="1" smtClean="0"/>
              <a:t>Matlab</a:t>
            </a:r>
            <a:r>
              <a:rPr lang="en-US" dirty="0" err="1" smtClean="0"/>
              <a:t>Python</a:t>
            </a:r>
            <a:r>
              <a:rPr lang="en-US" dirty="0" smtClean="0"/>
              <a:t>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5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Academic Descendants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Newton: “</a:t>
            </a:r>
            <a:r>
              <a:rPr lang="en-US" i="1" dirty="0"/>
              <a:t>If I have seen further, it is by standing on the shoulders of giants</a:t>
            </a:r>
            <a:r>
              <a:rPr lang="en-US" i="1" dirty="0" smtClean="0"/>
              <a:t>.”</a:t>
            </a:r>
          </a:p>
          <a:p>
            <a:endParaRPr lang="en-US" i="1" dirty="0"/>
          </a:p>
          <a:p>
            <a:r>
              <a:rPr lang="en-US" i="1" dirty="0" smtClean="0"/>
              <a:t>Or for the Latin speakers among us: “Nanos </a:t>
            </a:r>
            <a:r>
              <a:rPr lang="en-US" i="1" dirty="0" err="1"/>
              <a:t>gigantum</a:t>
            </a:r>
            <a:r>
              <a:rPr lang="en-US" i="1" dirty="0"/>
              <a:t> </a:t>
            </a:r>
            <a:r>
              <a:rPr lang="en-US" i="1" dirty="0" err="1"/>
              <a:t>humeris</a:t>
            </a:r>
            <a:r>
              <a:rPr lang="en-US" i="1" dirty="0"/>
              <a:t> </a:t>
            </a:r>
            <a:r>
              <a:rPr lang="en-US" i="1" dirty="0" err="1" smtClean="0"/>
              <a:t>insidentes</a:t>
            </a:r>
            <a:r>
              <a:rPr lang="en-US" i="1" dirty="0" smtClean="0"/>
              <a:t>.”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3525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Academic Descendants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Warning: (Very) partial list!</a:t>
            </a:r>
            <a:endParaRPr lang="en-US" b="1" dirty="0">
              <a:solidFill>
                <a:schemeClr val="accent2"/>
              </a:solidFill>
            </a:endParaRPr>
          </a:p>
          <a:p>
            <a:r>
              <a:rPr lang="en-US" dirty="0" smtClean="0"/>
              <a:t>Many </a:t>
            </a:r>
            <a:r>
              <a:rPr lang="en-US" dirty="0"/>
              <a:t>of Meir’s </a:t>
            </a:r>
            <a:r>
              <a:rPr lang="en-US" dirty="0" smtClean="0"/>
              <a:t>descendants </a:t>
            </a:r>
            <a:r>
              <a:rPr lang="en-US" dirty="0"/>
              <a:t>are in the audience</a:t>
            </a:r>
          </a:p>
          <a:p>
            <a:r>
              <a:rPr lang="en-US" dirty="0"/>
              <a:t>Others are preparing slides to compensate for their absence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5625"/>
            <a:ext cx="12192000" cy="2518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870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Academic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Ancestors 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probably know most of the names in the previous </a:t>
            </a:r>
            <a:r>
              <a:rPr lang="en-US" dirty="0" smtClean="0"/>
              <a:t>tree…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about ancestors?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18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Ancestor Tree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059" y="0"/>
            <a:ext cx="5390147" cy="673379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Alen</a:t>
            </a:r>
            <a:r>
              <a:rPr lang="en-US" dirty="0" smtClean="0"/>
              <a:t> Oppenheim</a:t>
            </a:r>
          </a:p>
          <a:p>
            <a:pPr lvl="1"/>
            <a:r>
              <a:rPr lang="en-US" dirty="0" smtClean="0"/>
              <a:t>Explains the writing</a:t>
            </a:r>
          </a:p>
          <a:p>
            <a:r>
              <a:rPr lang="en-US" dirty="0" smtClean="0"/>
              <a:t>Amar Bose</a:t>
            </a:r>
          </a:p>
          <a:p>
            <a:pPr lvl="1"/>
            <a:r>
              <a:rPr lang="en-US" dirty="0" smtClean="0"/>
              <a:t>Explains the business acumen</a:t>
            </a:r>
          </a:p>
          <a:p>
            <a:r>
              <a:rPr lang="en-US" dirty="0" smtClean="0"/>
              <a:t>Norbert Weiner</a:t>
            </a:r>
          </a:p>
          <a:p>
            <a:pPr lvl="1"/>
            <a:r>
              <a:rPr lang="en-US" dirty="0" smtClean="0"/>
              <a:t>Explains why he taught the estimation course last year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Hermann Cohen and Immanuel Kant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Explains the philosophical discussions about probability with Yuval </a:t>
            </a:r>
            <a:r>
              <a:rPr lang="en-US" dirty="0" err="1" smtClean="0">
                <a:sym typeface="Wingdings" panose="05000000000000000000" pitchFamily="2" charset="2"/>
              </a:rPr>
              <a:t>Lomnitz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Gottfried Leibniz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Explains the mathematical skills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Also, that’s why we believe the “standing-on-giants” sentence is due to Leibniz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Manuel </a:t>
            </a:r>
            <a:r>
              <a:rPr lang="en-US" dirty="0" err="1" smtClean="0">
                <a:sym typeface="Wingdings" panose="05000000000000000000" pitchFamily="2" charset="2"/>
              </a:rPr>
              <a:t>Bryennios</a:t>
            </a:r>
            <a:r>
              <a:rPr lang="en-US" dirty="0" smtClean="0">
                <a:sym typeface="Wingdings" panose="05000000000000000000" pitchFamily="2" charset="2"/>
              </a:rPr>
              <a:t> (1275-1340) – Byzantine scholar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That explains the age 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42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35591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chemeClr val="accent5"/>
                </a:solidFill>
              </a:rPr>
              <a:t>A Complete List of Names</a:t>
            </a:r>
            <a:endParaRPr lang="en-US" b="1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466" y="839243"/>
            <a:ext cx="10515600" cy="55051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Johannes  von </a:t>
            </a:r>
            <a:r>
              <a:rPr lang="en-US" sz="1600" dirty="0" err="1"/>
              <a:t>Gmunden</a:t>
            </a:r>
            <a:r>
              <a:rPr lang="en-US" sz="1600" dirty="0"/>
              <a:t>, Joseph Scaliger, Gaetano da </a:t>
            </a:r>
            <a:r>
              <a:rPr lang="en-US" sz="1600" dirty="0" err="1"/>
              <a:t>Thiene</a:t>
            </a:r>
            <a:r>
              <a:rPr lang="en-US" sz="1600" dirty="0"/>
              <a:t>, </a:t>
            </a:r>
            <a:r>
              <a:rPr lang="en-US" sz="1600" dirty="0" err="1"/>
              <a:t>Bonifazius</a:t>
            </a:r>
            <a:r>
              <a:rPr lang="en-US" sz="1600" dirty="0"/>
              <a:t> </a:t>
            </a:r>
            <a:r>
              <a:rPr lang="en-US" sz="1600" dirty="0" err="1"/>
              <a:t>Erasmi</a:t>
            </a:r>
            <a:r>
              <a:rPr lang="en-US" sz="1600" dirty="0"/>
              <a:t>, </a:t>
            </a:r>
            <a:r>
              <a:rPr lang="en-US" sz="1600" dirty="0" err="1"/>
              <a:t>Rutger</a:t>
            </a:r>
            <a:r>
              <a:rPr lang="en-US" sz="1600" dirty="0"/>
              <a:t> </a:t>
            </a:r>
            <a:r>
              <a:rPr lang="en-US" sz="1600" dirty="0" err="1"/>
              <a:t>Rescius</a:t>
            </a:r>
            <a:r>
              <a:rPr lang="en-US" sz="1600" dirty="0"/>
              <a:t>, Thomas a Kempis, Yuk-Wing Lee, Gemma </a:t>
            </a:r>
            <a:r>
              <a:rPr lang="en-US" sz="1600" dirty="0" err="1"/>
              <a:t>Frisius</a:t>
            </a:r>
            <a:r>
              <a:rPr lang="en-US" sz="1600" dirty="0"/>
              <a:t>, </a:t>
            </a:r>
            <a:r>
              <a:rPr lang="en-US" sz="1600" dirty="0" err="1"/>
              <a:t>Willebrord</a:t>
            </a:r>
            <a:r>
              <a:rPr lang="en-US" sz="1600" dirty="0"/>
              <a:t> </a:t>
            </a:r>
            <a:r>
              <a:rPr lang="en-US" sz="1600" dirty="0" err="1"/>
              <a:t>Snellius</a:t>
            </a:r>
            <a:r>
              <a:rPr lang="en-US" sz="1600" dirty="0"/>
              <a:t>, John Craig, Friedrich Trendelenburg, Justus </a:t>
            </a:r>
            <a:r>
              <a:rPr lang="en-US" sz="1600" dirty="0" err="1"/>
              <a:t>Lipsius</a:t>
            </a:r>
            <a:r>
              <a:rPr lang="en-US" sz="1600" dirty="0"/>
              <a:t>, Jan </a:t>
            </a:r>
            <a:r>
              <a:rPr lang="en-US" sz="1600" dirty="0" err="1"/>
              <a:t>Stampioen</a:t>
            </a:r>
            <a:r>
              <a:rPr lang="en-US" sz="1600" dirty="0"/>
              <a:t>, Jr., Salomon </a:t>
            </a:r>
            <a:r>
              <a:rPr lang="en-US" sz="1600" dirty="0" err="1"/>
              <a:t>Alberti</a:t>
            </a:r>
            <a:r>
              <a:rPr lang="en-US" sz="1600" dirty="0"/>
              <a:t>, Antonio </a:t>
            </a:r>
            <a:r>
              <a:rPr lang="en-US" sz="1600" dirty="0" err="1"/>
              <a:t>Brasavola</a:t>
            </a:r>
            <a:r>
              <a:rPr lang="en-US" sz="1600" dirty="0"/>
              <a:t>, Karl Reinhold, Manuel </a:t>
            </a:r>
            <a:r>
              <a:rPr lang="en-US" sz="1600" dirty="0" err="1"/>
              <a:t>Bryennios</a:t>
            </a:r>
            <a:r>
              <a:rPr lang="en-US" sz="1600" dirty="0"/>
              <a:t>, </a:t>
            </a:r>
            <a:r>
              <a:rPr lang="en-US" sz="1600" dirty="0" err="1"/>
              <a:t>Ehrenfried</a:t>
            </a:r>
            <a:r>
              <a:rPr lang="en-US" sz="1600" dirty="0"/>
              <a:t> von </a:t>
            </a:r>
            <a:r>
              <a:rPr lang="en-US" sz="1600" dirty="0" err="1"/>
              <a:t>Tschirnhaus</a:t>
            </a:r>
            <a:r>
              <a:rPr lang="en-US" sz="1600" dirty="0"/>
              <a:t>, Johann Christ, Johannes </a:t>
            </a:r>
            <a:r>
              <a:rPr lang="en-US" sz="1600" dirty="0" err="1"/>
              <a:t>Caselius</a:t>
            </a:r>
            <a:r>
              <a:rPr lang="en-US" sz="1600" dirty="0"/>
              <a:t>, Christiaan Huygens, Francois Dubois, Arnold </a:t>
            </a:r>
            <a:r>
              <a:rPr lang="en-US" sz="1600" dirty="0" err="1"/>
              <a:t>Geulincx</a:t>
            </a:r>
            <a:r>
              <a:rPr lang="en-US" sz="1600" dirty="0"/>
              <a:t>, Heinrich  von </a:t>
            </a:r>
            <a:r>
              <a:rPr lang="en-US" sz="1600" dirty="0" err="1"/>
              <a:t>Langenstein</a:t>
            </a:r>
            <a:r>
              <a:rPr lang="en-US" sz="1600" dirty="0"/>
              <a:t>, Christian </a:t>
            </a:r>
            <a:r>
              <a:rPr lang="en-US" sz="1600" dirty="0" err="1"/>
              <a:t>Kustner</a:t>
            </a:r>
            <a:r>
              <a:rPr lang="en-US" sz="1600" dirty="0"/>
              <a:t>, Gregory </a:t>
            </a:r>
            <a:r>
              <a:rPr lang="en-US" sz="1600" dirty="0" err="1"/>
              <a:t>Palamas</a:t>
            </a:r>
            <a:r>
              <a:rPr lang="en-US" sz="1600" dirty="0"/>
              <a:t>, </a:t>
            </a:r>
            <a:r>
              <a:rPr lang="en-US" sz="1600" dirty="0" err="1"/>
              <a:t>Vittorino</a:t>
            </a:r>
            <a:r>
              <a:rPr lang="en-US" sz="1600" dirty="0"/>
              <a:t> da Feltre, Thomas Cranmer, Amar Bose, Leonhard von </a:t>
            </a:r>
            <a:r>
              <a:rPr lang="en-US" sz="1600" dirty="0" err="1"/>
              <a:t>Dobschutz</a:t>
            </a:r>
            <a:r>
              <a:rPr lang="en-US" sz="1600" dirty="0"/>
              <a:t>, Rudolph </a:t>
            </a:r>
            <a:r>
              <a:rPr lang="en-US" sz="1600" dirty="0" err="1"/>
              <a:t>Snellius</a:t>
            </a:r>
            <a:r>
              <a:rPr lang="en-US" sz="1600" dirty="0"/>
              <a:t>, Ernst </a:t>
            </a:r>
            <a:r>
              <a:rPr lang="en-US" sz="1600" dirty="0" err="1"/>
              <a:t>Laas</a:t>
            </a:r>
            <a:r>
              <a:rPr lang="en-US" sz="1600" dirty="0"/>
              <a:t>, Andreas </a:t>
            </a:r>
            <a:r>
              <a:rPr lang="en-US" sz="1600" dirty="0" err="1"/>
              <a:t>Kunad</a:t>
            </a:r>
            <a:r>
              <a:rPr lang="en-US" sz="1600" dirty="0"/>
              <a:t>, Immanuel Kant,  </a:t>
            </a:r>
            <a:r>
              <a:rPr lang="en-US" sz="1600" dirty="0" err="1"/>
              <a:t>Pelope</a:t>
            </a:r>
            <a:r>
              <a:rPr lang="en-US" sz="1600" dirty="0"/>
              <a:t>, Jacques </a:t>
            </a:r>
            <a:r>
              <a:rPr lang="en-US" sz="1600" dirty="0" err="1"/>
              <a:t>Toussain</a:t>
            </a:r>
            <a:r>
              <a:rPr lang="en-US" sz="1600" dirty="0"/>
              <a:t>, </a:t>
            </a:r>
            <a:r>
              <a:rPr lang="en-US" sz="1600" dirty="0" err="1"/>
              <a:t>Ambrosius</a:t>
            </a:r>
            <a:r>
              <a:rPr lang="en-US" sz="1600" dirty="0"/>
              <a:t> </a:t>
            </a:r>
            <a:r>
              <a:rPr lang="en-US" sz="1600" dirty="0" err="1"/>
              <a:t>Rhodius</a:t>
            </a:r>
            <a:r>
              <a:rPr lang="en-US" sz="1600" dirty="0"/>
              <a:t>, Johannes </a:t>
            </a:r>
            <a:r>
              <a:rPr lang="en-US" sz="1600" dirty="0" err="1"/>
              <a:t>Volmar</a:t>
            </a:r>
            <a:r>
              <a:rPr lang="en-US" sz="1600" dirty="0"/>
              <a:t>, Jacobus Arminius, Johann Reuchlin, Paul </a:t>
            </a:r>
            <a:r>
              <a:rPr lang="en-US" sz="1600" dirty="0" err="1"/>
              <a:t>Natorp</a:t>
            </a:r>
            <a:r>
              <a:rPr lang="en-US" sz="1600" dirty="0"/>
              <a:t>, Johannes Regiomontanus, </a:t>
            </a:r>
            <a:r>
              <a:rPr lang="en-US" sz="1600" dirty="0" err="1"/>
              <a:t>Florens</a:t>
            </a:r>
            <a:r>
              <a:rPr lang="en-US" sz="1600" dirty="0"/>
              <a:t> </a:t>
            </a:r>
            <a:r>
              <a:rPr lang="en-US" sz="1600" dirty="0" err="1"/>
              <a:t>Radewyns</a:t>
            </a:r>
            <a:r>
              <a:rPr lang="en-US" sz="1600" dirty="0"/>
              <a:t>, </a:t>
            </a:r>
            <a:r>
              <a:rPr lang="en-US" sz="1600" dirty="0" err="1"/>
              <a:t>Guarino</a:t>
            </a:r>
            <a:r>
              <a:rPr lang="en-US" sz="1600" dirty="0"/>
              <a:t> da Verona, Jan van </a:t>
            </a:r>
            <a:r>
              <a:rPr lang="en-US" sz="1600" dirty="0" err="1"/>
              <a:t>Campen</a:t>
            </a:r>
            <a:r>
              <a:rPr lang="en-US" sz="1600" dirty="0"/>
              <a:t>, Emmanuel </a:t>
            </a:r>
            <a:r>
              <a:rPr lang="en-US" sz="1600" dirty="0" err="1"/>
              <a:t>Stupanus</a:t>
            </a:r>
            <a:r>
              <a:rPr lang="en-US" sz="1600" dirty="0"/>
              <a:t>, Christoph </a:t>
            </a:r>
            <a:r>
              <a:rPr lang="en-US" sz="1600" dirty="0" err="1"/>
              <a:t>Notnagel</a:t>
            </a:r>
            <a:r>
              <a:rPr lang="en-US" sz="1600" dirty="0"/>
              <a:t>, Jacobus </a:t>
            </a:r>
            <a:r>
              <a:rPr lang="en-US" sz="1600" dirty="0" err="1"/>
              <a:t>Sylvius</a:t>
            </a:r>
            <a:r>
              <a:rPr lang="en-US" sz="1600" dirty="0"/>
              <a:t>, Felix Plater, Jacobus </a:t>
            </a:r>
            <a:r>
              <a:rPr lang="en-US" sz="1600" dirty="0" err="1"/>
              <a:t>Latomus</a:t>
            </a:r>
            <a:r>
              <a:rPr lang="en-US" sz="1600" dirty="0"/>
              <a:t>, Pietro </a:t>
            </a:r>
            <a:r>
              <a:rPr lang="en-US" sz="1600" dirty="0" err="1"/>
              <a:t>Pomponazzi</a:t>
            </a:r>
            <a:r>
              <a:rPr lang="en-US" sz="1600" dirty="0"/>
              <a:t>, Johann Gesner, Pieter van </a:t>
            </a:r>
            <a:r>
              <a:rPr lang="en-US" sz="1600" dirty="0" err="1"/>
              <a:t>Schooten</a:t>
            </a:r>
            <a:r>
              <a:rPr lang="en-US" sz="1600" dirty="0"/>
              <a:t>, Adolph </a:t>
            </a:r>
            <a:r>
              <a:rPr lang="en-US" sz="1600" dirty="0" err="1"/>
              <a:t>Vorstius</a:t>
            </a:r>
            <a:r>
              <a:rPr lang="en-US" sz="1600" dirty="0"/>
              <a:t>, </a:t>
            </a:r>
            <a:r>
              <a:rPr lang="en-US" sz="1600" dirty="0" err="1"/>
              <a:t>Bassiano</a:t>
            </a:r>
            <a:r>
              <a:rPr lang="en-US" sz="1600" dirty="0"/>
              <a:t> </a:t>
            </a:r>
            <a:r>
              <a:rPr lang="en-US" sz="1600" dirty="0" err="1"/>
              <a:t>Landi</a:t>
            </a:r>
            <a:r>
              <a:rPr lang="en-US" sz="1600" dirty="0"/>
              <a:t>, </a:t>
            </a:r>
            <a:r>
              <a:rPr lang="en-US" sz="1600" dirty="0" err="1"/>
              <a:t>Sigismondo</a:t>
            </a:r>
            <a:r>
              <a:rPr lang="en-US" sz="1600" dirty="0"/>
              <a:t> </a:t>
            </a:r>
            <a:r>
              <a:rPr lang="en-US" sz="1600" dirty="0" err="1"/>
              <a:t>Polcastro</a:t>
            </a:r>
            <a:r>
              <a:rPr lang="en-US" sz="1600" dirty="0"/>
              <a:t>, Guillaume </a:t>
            </a:r>
            <a:r>
              <a:rPr lang="en-US" sz="1600" dirty="0" err="1"/>
              <a:t>Bude</a:t>
            </a:r>
            <a:r>
              <a:rPr lang="en-US" sz="1600" dirty="0"/>
              <a:t>, Georg Joachim </a:t>
            </a:r>
            <a:r>
              <a:rPr lang="en-US" sz="1600" dirty="0" err="1"/>
              <a:t>Rheticus</a:t>
            </a:r>
            <a:r>
              <a:rPr lang="en-US" sz="1600" dirty="0"/>
              <a:t>, Vittore </a:t>
            </a:r>
            <a:r>
              <a:rPr lang="en-US" sz="1600" dirty="0" err="1"/>
              <a:t>Trincavelli</a:t>
            </a:r>
            <a:r>
              <a:rPr lang="en-US" sz="1600" dirty="0"/>
              <a:t>, Josiah Royce, Johannes </a:t>
            </a:r>
            <a:r>
              <a:rPr lang="en-US" sz="1600" dirty="0" err="1"/>
              <a:t>Argyropoulos</a:t>
            </a:r>
            <a:r>
              <a:rPr lang="en-US" sz="1600" dirty="0"/>
              <a:t>, Ulrich </a:t>
            </a:r>
            <a:r>
              <a:rPr lang="en-US" sz="1600" dirty="0" err="1"/>
              <a:t>Zasius</a:t>
            </a:r>
            <a:r>
              <a:rPr lang="en-US" sz="1600" dirty="0"/>
              <a:t>, Theodor </a:t>
            </a:r>
            <a:r>
              <a:rPr lang="en-US" sz="1600" dirty="0" err="1"/>
              <a:t>Zwinger</a:t>
            </a:r>
            <a:r>
              <a:rPr lang="en-US" sz="1600" dirty="0"/>
              <a:t>, Johannes </a:t>
            </a:r>
            <a:r>
              <a:rPr lang="en-US" sz="1600" dirty="0" err="1"/>
              <a:t>Stoffler</a:t>
            </a:r>
            <a:r>
              <a:rPr lang="en-US" sz="1600" dirty="0"/>
              <a:t>, Valentine </a:t>
            </a:r>
            <a:r>
              <a:rPr lang="en-US" sz="1600" dirty="0" err="1"/>
              <a:t>Naibod</a:t>
            </a:r>
            <a:r>
              <a:rPr lang="en-US" sz="1600" dirty="0"/>
              <a:t>, Ehud Weinstein, Christian  </a:t>
            </a:r>
            <a:r>
              <a:rPr lang="en-US" sz="1600" dirty="0" err="1"/>
              <a:t>Thomasius</a:t>
            </a:r>
            <a:r>
              <a:rPr lang="en-US" sz="1600" dirty="0"/>
              <a:t>, Johannes von </a:t>
            </a:r>
            <a:r>
              <a:rPr lang="en-US" sz="1600" dirty="0" err="1"/>
              <a:t>Andernach</a:t>
            </a:r>
            <a:r>
              <a:rPr lang="en-US" sz="1600" dirty="0"/>
              <a:t>, Maarten van </a:t>
            </a:r>
            <a:r>
              <a:rPr lang="en-US" sz="1600" dirty="0" err="1"/>
              <a:t>Dorp</a:t>
            </a:r>
            <a:r>
              <a:rPr lang="en-US" sz="1600" dirty="0"/>
              <a:t>, Johann Hoffmann, Michael Walther, Jr., Karl </a:t>
            </a:r>
            <a:r>
              <a:rPr lang="en-US" sz="1600" dirty="0" err="1"/>
              <a:t>Knorre</a:t>
            </a:r>
            <a:r>
              <a:rPr lang="en-US" sz="1600" dirty="0"/>
              <a:t>, Gilbert </a:t>
            </a:r>
            <a:r>
              <a:rPr lang="en-US" sz="1600" dirty="0" err="1"/>
              <a:t>Jacchaeus</a:t>
            </a:r>
            <a:r>
              <a:rPr lang="en-US" sz="1600" dirty="0"/>
              <a:t>, Karl Schmidt, Rudolf Agricola, Johann  </a:t>
            </a:r>
            <a:r>
              <a:rPr lang="en-US" sz="1600" dirty="0" err="1"/>
              <a:t>Buddeus</a:t>
            </a:r>
            <a:r>
              <a:rPr lang="en-US" sz="1600" dirty="0"/>
              <a:t>, Leo Outers, Petrus Ramus, </a:t>
            </a:r>
            <a:r>
              <a:rPr lang="en-US" sz="1600" dirty="0" err="1"/>
              <a:t>Nilos</a:t>
            </a:r>
            <a:r>
              <a:rPr lang="en-US" sz="1600" dirty="0"/>
              <a:t> </a:t>
            </a:r>
            <a:r>
              <a:rPr lang="en-US" sz="1600" dirty="0" err="1"/>
              <a:t>Kabasilas</a:t>
            </a:r>
            <a:r>
              <a:rPr lang="en-US" sz="1600" dirty="0"/>
              <a:t>, Jan </a:t>
            </a:r>
            <a:r>
              <a:rPr lang="en-US" sz="1600" dirty="0" err="1"/>
              <a:t>Standonck</a:t>
            </a:r>
            <a:r>
              <a:rPr lang="en-US" sz="1600" dirty="0"/>
              <a:t>, Christian </a:t>
            </a:r>
            <a:r>
              <a:rPr lang="en-US" sz="1600" dirty="0" err="1"/>
              <a:t>Heyne</a:t>
            </a:r>
            <a:r>
              <a:rPr lang="en-US" sz="1600" dirty="0"/>
              <a:t>, Matteo </a:t>
            </a:r>
            <a:r>
              <a:rPr lang="en-US" sz="1600" dirty="0" err="1"/>
              <a:t>Realdo</a:t>
            </a:r>
            <a:r>
              <a:rPr lang="en-US" sz="1600" dirty="0"/>
              <a:t> Colombo, Janus </a:t>
            </a:r>
            <a:r>
              <a:rPr lang="en-US" sz="1600" dirty="0" err="1"/>
              <a:t>Lascaris</a:t>
            </a:r>
            <a:r>
              <a:rPr lang="en-US" sz="1600" dirty="0"/>
              <a:t>, Thomas </a:t>
            </a:r>
            <a:r>
              <a:rPr lang="en-US" sz="1600" dirty="0" err="1"/>
              <a:t>Erpenius</a:t>
            </a:r>
            <a:r>
              <a:rPr lang="en-US" sz="1600" dirty="0"/>
              <a:t>, Angelo </a:t>
            </a:r>
            <a:r>
              <a:rPr lang="en-US" sz="1600" dirty="0" err="1"/>
              <a:t>Poliziano</a:t>
            </a:r>
            <a:r>
              <a:rPr lang="en-US" sz="1600" dirty="0"/>
              <a:t>, Valentin </a:t>
            </a:r>
            <a:r>
              <a:rPr lang="en-US" sz="1600" dirty="0" err="1"/>
              <a:t>Alberti</a:t>
            </a:r>
            <a:r>
              <a:rPr lang="en-US" sz="1600" dirty="0"/>
              <a:t>, Cristoforo </a:t>
            </a:r>
            <a:r>
              <a:rPr lang="en-US" sz="1600" dirty="0" err="1"/>
              <a:t>Landino</a:t>
            </a:r>
            <a:r>
              <a:rPr lang="en-US" sz="1600" dirty="0"/>
              <a:t>, Josias </a:t>
            </a:r>
            <a:r>
              <a:rPr lang="en-US" sz="1600" dirty="0" err="1"/>
              <a:t>Neander</a:t>
            </a:r>
            <a:r>
              <a:rPr lang="en-US" sz="1600" dirty="0"/>
              <a:t>, Immanuel </a:t>
            </a:r>
            <a:r>
              <a:rPr lang="en-US" sz="1600" dirty="0" err="1"/>
              <a:t>Tremellius</a:t>
            </a:r>
            <a:r>
              <a:rPr lang="en-US" sz="1600" dirty="0"/>
              <a:t>, Matthaeus </a:t>
            </a:r>
            <a:r>
              <a:rPr lang="en-US" sz="1600" dirty="0" err="1"/>
              <a:t>Adrianus</a:t>
            </a:r>
            <a:r>
              <a:rPr lang="en-US" sz="1600" dirty="0"/>
              <a:t>, George Morris, Hermann Cohen, Georg von </a:t>
            </a:r>
            <a:r>
              <a:rPr lang="en-US" sz="1600" dirty="0" err="1"/>
              <a:t>Peuerbach</a:t>
            </a:r>
            <a:r>
              <a:rPr lang="en-US" sz="1600" dirty="0"/>
              <a:t>, Marin </a:t>
            </a:r>
            <a:r>
              <a:rPr lang="en-US" sz="1600" dirty="0" err="1"/>
              <a:t>Mersenne</a:t>
            </a:r>
            <a:r>
              <a:rPr lang="en-US" sz="1600" dirty="0"/>
              <a:t>, Jacob ben </a:t>
            </a:r>
            <a:r>
              <a:rPr lang="en-US" sz="1600" dirty="0" err="1"/>
              <a:t>Jehiel</a:t>
            </a:r>
            <a:r>
              <a:rPr lang="en-US" sz="1600" dirty="0"/>
              <a:t> Loans,  Luca </a:t>
            </a:r>
            <a:r>
              <a:rPr lang="en-US" sz="1600" dirty="0" err="1"/>
              <a:t>Pacioli</a:t>
            </a:r>
            <a:r>
              <a:rPr lang="en-US" sz="1600" dirty="0"/>
              <a:t>, Alexander </a:t>
            </a:r>
            <a:r>
              <a:rPr lang="en-US" sz="1600" dirty="0" err="1"/>
              <a:t>Hegius</a:t>
            </a:r>
            <a:r>
              <a:rPr lang="en-US" sz="1600" dirty="0"/>
              <a:t>, Giovanni Battista </a:t>
            </a:r>
            <a:r>
              <a:rPr lang="en-US" sz="1600" dirty="0" err="1"/>
              <a:t>della</a:t>
            </a:r>
            <a:r>
              <a:rPr lang="en-US" sz="1600" dirty="0"/>
              <a:t> Monte, Moritz Steinmetz, Moses Perez, Abraham Klein (</a:t>
            </a:r>
            <a:r>
              <a:rPr lang="en-US" sz="1600" dirty="0" err="1"/>
              <a:t>Calovius</a:t>
            </a:r>
            <a:r>
              <a:rPr lang="en-US" sz="1600" dirty="0"/>
              <a:t>), Georgios </a:t>
            </a:r>
            <a:r>
              <a:rPr lang="en-US" sz="1600" dirty="0" err="1"/>
              <a:t>Gemistos</a:t>
            </a:r>
            <a:r>
              <a:rPr lang="en-US" sz="1600" dirty="0"/>
              <a:t>, </a:t>
            </a:r>
            <a:r>
              <a:rPr lang="en-US" sz="1600" dirty="0" err="1"/>
              <a:t>Demetrios</a:t>
            </a:r>
            <a:r>
              <a:rPr lang="en-US" sz="1600" dirty="0"/>
              <a:t> </a:t>
            </a:r>
            <a:r>
              <a:rPr lang="en-US" sz="1600" dirty="0" err="1"/>
              <a:t>Chalcocondyles</a:t>
            </a:r>
            <a:r>
              <a:rPr lang="en-US" sz="1600" dirty="0"/>
              <a:t>, Erhard </a:t>
            </a:r>
            <a:r>
              <a:rPr lang="en-US" sz="1600" dirty="0" err="1"/>
              <a:t>Weigel</a:t>
            </a:r>
            <a:r>
              <a:rPr lang="en-US" sz="1600" dirty="0"/>
              <a:t>, Friedrich Leibniz, Nicolaus Copernicus, Cornelius Martini, </a:t>
            </a:r>
            <a:r>
              <a:rPr lang="en-US" sz="1600" dirty="0" err="1"/>
              <a:t>Franciscus</a:t>
            </a:r>
            <a:r>
              <a:rPr lang="en-US" sz="1600" dirty="0"/>
              <a:t> </a:t>
            </a:r>
            <a:r>
              <a:rPr lang="en-US" sz="1600" dirty="0" err="1"/>
              <a:t>Sylvius</a:t>
            </a:r>
            <a:r>
              <a:rPr lang="en-US" sz="1600" dirty="0"/>
              <a:t>, Johann </a:t>
            </a:r>
            <a:r>
              <a:rPr lang="en-US" sz="1600" dirty="0" err="1"/>
              <a:t>Rhetius</a:t>
            </a:r>
            <a:r>
              <a:rPr lang="en-US" sz="1600" dirty="0"/>
              <a:t>, Philipp Melanchthon, </a:t>
            </a:r>
            <a:r>
              <a:rPr lang="en-US" sz="1600" dirty="0" err="1"/>
              <a:t>Niccolo</a:t>
            </a:r>
            <a:r>
              <a:rPr lang="en-US" sz="1600" dirty="0"/>
              <a:t> </a:t>
            </a:r>
            <a:r>
              <a:rPr lang="en-US" sz="1600" dirty="0" err="1"/>
              <a:t>Leoniceno</a:t>
            </a:r>
            <a:r>
              <a:rPr lang="en-US" sz="1600" dirty="0"/>
              <a:t>, Philipp Muller, Desiderius Erasmus, Sebastian Dietrich, Melchior </a:t>
            </a:r>
            <a:r>
              <a:rPr lang="en-US" sz="1600" dirty="0" err="1"/>
              <a:t>Jostel</a:t>
            </a:r>
            <a:r>
              <a:rPr lang="en-US" sz="1600" dirty="0"/>
              <a:t>, Valentin </a:t>
            </a:r>
            <a:r>
              <a:rPr lang="en-US" sz="1600" dirty="0" err="1"/>
              <a:t>Thau</a:t>
            </a:r>
            <a:r>
              <a:rPr lang="en-US" sz="1600" dirty="0"/>
              <a:t>, </a:t>
            </a:r>
            <a:r>
              <a:rPr lang="en-US" sz="1600" dirty="0" err="1"/>
              <a:t>Bartholomaus</a:t>
            </a:r>
            <a:r>
              <a:rPr lang="en-US" sz="1600" dirty="0"/>
              <a:t> </a:t>
            </a:r>
            <a:r>
              <a:rPr lang="en-US" sz="1600" dirty="0" err="1"/>
              <a:t>Schwendendorffer</a:t>
            </a:r>
            <a:r>
              <a:rPr lang="en-US" sz="1600" dirty="0"/>
              <a:t>, Andreas Vesalius, </a:t>
            </a:r>
            <a:r>
              <a:rPr lang="en-US" sz="1600" dirty="0" err="1"/>
              <a:t>Ludolph</a:t>
            </a:r>
            <a:r>
              <a:rPr lang="en-US" sz="1600" dirty="0"/>
              <a:t> van Ceulen, Gottfried Leibniz, Johann Bach, </a:t>
            </a:r>
            <a:r>
              <a:rPr lang="en-US" sz="1600" dirty="0" err="1"/>
              <a:t>Girolamo</a:t>
            </a:r>
            <a:r>
              <a:rPr lang="en-US" sz="1600" dirty="0"/>
              <a:t> </a:t>
            </a:r>
            <a:r>
              <a:rPr lang="en-US" sz="1600" dirty="0" err="1"/>
              <a:t>Aleandro</a:t>
            </a:r>
            <a:r>
              <a:rPr lang="en-US" sz="1600" dirty="0"/>
              <a:t>, Jean </a:t>
            </a:r>
            <a:r>
              <a:rPr lang="en-US" sz="1600" dirty="0" err="1"/>
              <a:t>Tagault</a:t>
            </a:r>
            <a:r>
              <a:rPr lang="en-US" sz="1600" dirty="0"/>
              <a:t>, </a:t>
            </a:r>
            <a:r>
              <a:rPr lang="en-US" sz="1600" dirty="0" err="1"/>
              <a:t>Nicoletto</a:t>
            </a:r>
            <a:r>
              <a:rPr lang="en-US" sz="1600" dirty="0"/>
              <a:t> </a:t>
            </a:r>
            <a:r>
              <a:rPr lang="en-US" sz="1600" dirty="0" err="1"/>
              <a:t>Vernia</a:t>
            </a:r>
            <a:r>
              <a:rPr lang="en-US" sz="1600" dirty="0"/>
              <a:t>, Christian von Wolff, Paul </a:t>
            </a:r>
            <a:r>
              <a:rPr lang="en-US" sz="1600" dirty="0" err="1"/>
              <a:t>Wittich</a:t>
            </a:r>
            <a:r>
              <a:rPr lang="en-US" sz="1600" dirty="0"/>
              <a:t>, </a:t>
            </a:r>
            <a:r>
              <a:rPr lang="en-US" sz="1600" dirty="0" err="1"/>
              <a:t>Marsilio</a:t>
            </a:r>
            <a:r>
              <a:rPr lang="en-US" sz="1600" dirty="0"/>
              <a:t> Ficino, </a:t>
            </a:r>
            <a:r>
              <a:rPr lang="en-US" sz="1600" dirty="0" err="1"/>
              <a:t>Theodoros</a:t>
            </a:r>
            <a:r>
              <a:rPr lang="en-US" sz="1600" dirty="0"/>
              <a:t> Gazes, </a:t>
            </a:r>
            <a:r>
              <a:rPr lang="en-US" sz="1600" dirty="0" err="1"/>
              <a:t>Frans</a:t>
            </a:r>
            <a:r>
              <a:rPr lang="en-US" sz="1600" dirty="0"/>
              <a:t> van </a:t>
            </a:r>
            <a:r>
              <a:rPr lang="en-US" sz="1600" dirty="0" err="1"/>
              <a:t>Schooten</a:t>
            </a:r>
            <a:r>
              <a:rPr lang="en-US" sz="1600" dirty="0"/>
              <a:t>, Jr., Guillaume </a:t>
            </a:r>
            <a:r>
              <a:rPr lang="en-US" sz="1600" dirty="0" err="1"/>
              <a:t>Rondelet</a:t>
            </a:r>
            <a:r>
              <a:rPr lang="en-US" sz="1600" dirty="0"/>
              <a:t>, Nicolas </a:t>
            </a:r>
            <a:r>
              <a:rPr lang="en-US" sz="1600" dirty="0" err="1"/>
              <a:t>Clenard</a:t>
            </a:r>
            <a:r>
              <a:rPr lang="en-US" sz="1600" dirty="0"/>
              <a:t>, Christoph </a:t>
            </a:r>
            <a:r>
              <a:rPr lang="en-US" sz="1600" dirty="0" err="1"/>
              <a:t>Meurer</a:t>
            </a:r>
            <a:r>
              <a:rPr lang="en-US" sz="1600" dirty="0"/>
              <a:t>, Domenico Novara da Ferrara, Duncan </a:t>
            </a:r>
            <a:r>
              <a:rPr lang="en-US" sz="1600" dirty="0" err="1"/>
              <a:t>Liddel</a:t>
            </a:r>
            <a:r>
              <a:rPr lang="en-US" sz="1600" dirty="0"/>
              <a:t>, Theodore </a:t>
            </a:r>
            <a:r>
              <a:rPr lang="en-US" sz="1600" dirty="0" err="1"/>
              <a:t>Metochites</a:t>
            </a:r>
            <a:r>
              <a:rPr lang="en-US" sz="1600" dirty="0"/>
              <a:t>, Petrus </a:t>
            </a:r>
            <a:r>
              <a:rPr lang="en-US" sz="1600" dirty="0" err="1"/>
              <a:t>Ryff</a:t>
            </a:r>
            <a:r>
              <a:rPr lang="en-US" sz="1600" dirty="0"/>
              <a:t>, Andreas </a:t>
            </a:r>
            <a:r>
              <a:rPr lang="en-US" sz="1600" dirty="0" err="1"/>
              <a:t>Schato</a:t>
            </a:r>
            <a:r>
              <a:rPr lang="en-US" sz="1600" dirty="0"/>
              <a:t>, Johannes </a:t>
            </a:r>
            <a:r>
              <a:rPr lang="en-US" sz="1600" dirty="0" err="1"/>
              <a:t>Sturmius</a:t>
            </a:r>
            <a:r>
              <a:rPr lang="en-US" sz="1600" dirty="0"/>
              <a:t>, </a:t>
            </a:r>
            <a:r>
              <a:rPr lang="en-US" sz="1600" dirty="0" err="1"/>
              <a:t>Georgius</a:t>
            </a:r>
            <a:r>
              <a:rPr lang="en-US" sz="1600" dirty="0"/>
              <a:t> </a:t>
            </a:r>
            <a:r>
              <a:rPr lang="en-US" sz="1600" dirty="0" err="1"/>
              <a:t>Hermonymus</a:t>
            </a:r>
            <a:r>
              <a:rPr lang="en-US" sz="1600" dirty="0"/>
              <a:t>, Valentin Otto, </a:t>
            </a:r>
            <a:r>
              <a:rPr lang="en-US" sz="1600" dirty="0" err="1"/>
              <a:t>Basilios</a:t>
            </a:r>
            <a:r>
              <a:rPr lang="en-US" sz="1600" dirty="0"/>
              <a:t> </a:t>
            </a:r>
            <a:r>
              <a:rPr lang="en-US" sz="1600" dirty="0" err="1"/>
              <a:t>Bessarion</a:t>
            </a:r>
            <a:r>
              <a:rPr lang="en-US" sz="1600" dirty="0"/>
              <a:t>, Norbert Wiener, Marco </a:t>
            </a:r>
            <a:r>
              <a:rPr lang="en-US" sz="1600" dirty="0" err="1"/>
              <a:t>Musuro</a:t>
            </a:r>
            <a:r>
              <a:rPr lang="en-US" sz="1600" dirty="0"/>
              <a:t>, Hieronymus </a:t>
            </a:r>
            <a:r>
              <a:rPr lang="en-US" sz="1600" dirty="0" err="1"/>
              <a:t>Fabricius</a:t>
            </a:r>
            <a:r>
              <a:rPr lang="en-US" sz="1600" dirty="0"/>
              <a:t>, </a:t>
            </a:r>
            <a:r>
              <a:rPr lang="en-US" sz="1600" dirty="0" err="1"/>
              <a:t>Ognibene</a:t>
            </a:r>
            <a:r>
              <a:rPr lang="en-US" sz="1600" dirty="0"/>
              <a:t> </a:t>
            </a:r>
            <a:r>
              <a:rPr lang="en-US" sz="1600" dirty="0" err="1"/>
              <a:t>Bonisoli</a:t>
            </a:r>
            <a:r>
              <a:rPr lang="en-US" sz="1600" dirty="0"/>
              <a:t> da </a:t>
            </a:r>
            <a:r>
              <a:rPr lang="en-US" sz="1600" dirty="0" err="1"/>
              <a:t>Lonigo</a:t>
            </a:r>
            <a:r>
              <a:rPr lang="en-US" sz="1600" dirty="0"/>
              <a:t>, Johann </a:t>
            </a:r>
            <a:r>
              <a:rPr lang="en-US" sz="1600" dirty="0" err="1"/>
              <a:t>Ernesti</a:t>
            </a:r>
            <a:r>
              <a:rPr lang="en-US" sz="1600" dirty="0"/>
              <a:t>, Alan Oppenheim, </a:t>
            </a:r>
            <a:r>
              <a:rPr lang="en-US" sz="1600" dirty="0" err="1"/>
              <a:t>Scipione</a:t>
            </a:r>
            <a:r>
              <a:rPr lang="en-US" sz="1600" dirty="0"/>
              <a:t> </a:t>
            </a:r>
            <a:r>
              <a:rPr lang="en-US" sz="1600" dirty="0" err="1"/>
              <a:t>Fortiguerra</a:t>
            </a:r>
            <a:r>
              <a:rPr lang="en-US" sz="1600" dirty="0"/>
              <a:t>, Samuel </a:t>
            </a:r>
            <a:r>
              <a:rPr lang="en-US" sz="1600" dirty="0" err="1"/>
              <a:t>Stryk</a:t>
            </a:r>
            <a:r>
              <a:rPr lang="en-US" sz="1600" dirty="0"/>
              <a:t>, Petrus </a:t>
            </a:r>
            <a:r>
              <a:rPr lang="en-US" sz="1600" dirty="0" err="1"/>
              <a:t>Curtius</a:t>
            </a:r>
            <a:r>
              <a:rPr lang="en-US" sz="1600" dirty="0"/>
              <a:t>, Erasmus Reinhold, Martin </a:t>
            </a:r>
            <a:r>
              <a:rPr lang="en-US" sz="1600" dirty="0" err="1"/>
              <a:t>Knutzen</a:t>
            </a:r>
            <a:r>
              <a:rPr lang="en-US" sz="1600" dirty="0"/>
              <a:t>, Caspar </a:t>
            </a:r>
            <a:r>
              <a:rPr lang="en-US" sz="1600" dirty="0" err="1"/>
              <a:t>Peucer</a:t>
            </a:r>
            <a:r>
              <a:rPr lang="en-US" sz="1600" dirty="0"/>
              <a:t>, Jacobus </a:t>
            </a:r>
            <a:r>
              <a:rPr lang="en-US" sz="1600" dirty="0" err="1"/>
              <a:t>Golius</a:t>
            </a:r>
            <a:r>
              <a:rPr lang="en-US" sz="1600" dirty="0"/>
              <a:t>, Gabriele </a:t>
            </a:r>
            <a:r>
              <a:rPr lang="en-US" sz="1600" dirty="0" err="1"/>
              <a:t>Falloppio</a:t>
            </a:r>
            <a:r>
              <a:rPr lang="en-US" sz="1600" dirty="0"/>
              <a:t>, Johann  von </a:t>
            </a:r>
            <a:r>
              <a:rPr lang="en-US" sz="1600" dirty="0" err="1"/>
              <a:t>Ludewig</a:t>
            </a:r>
            <a:r>
              <a:rPr lang="en-US" sz="1600" dirty="0"/>
              <a:t>, </a:t>
            </a:r>
            <a:r>
              <a:rPr lang="en-US" sz="1600" dirty="0" err="1"/>
              <a:t>Demetrios</a:t>
            </a:r>
            <a:r>
              <a:rPr lang="en-US" sz="1600" dirty="0"/>
              <a:t> </a:t>
            </a:r>
            <a:r>
              <a:rPr lang="en-US" sz="1600" dirty="0" err="1"/>
              <a:t>Kydones</a:t>
            </a:r>
            <a:r>
              <a:rPr lang="en-US" sz="1600" dirty="0"/>
              <a:t>, Georg </a:t>
            </a:r>
            <a:r>
              <a:rPr lang="en-US" sz="1600" dirty="0" err="1"/>
              <a:t>Calixt</a:t>
            </a:r>
            <a:r>
              <a:rPr lang="en-US" sz="1600" dirty="0"/>
              <a:t>, Pietro </a:t>
            </a:r>
            <a:r>
              <a:rPr lang="en-US" sz="1600" dirty="0" err="1"/>
              <a:t>Roccabonella</a:t>
            </a:r>
            <a:r>
              <a:rPr lang="en-US" sz="1600" dirty="0"/>
              <a:t>, </a:t>
            </a:r>
            <a:r>
              <a:rPr lang="en-US" sz="1600" dirty="0" err="1"/>
              <a:t>Elissaeus</a:t>
            </a:r>
            <a:r>
              <a:rPr lang="en-US" sz="1600" dirty="0"/>
              <a:t> </a:t>
            </a:r>
            <a:r>
              <a:rPr lang="en-US" sz="1600" dirty="0" err="1"/>
              <a:t>Judaeus</a:t>
            </a:r>
            <a:r>
              <a:rPr lang="en-US" sz="1600" dirty="0"/>
              <a:t>, </a:t>
            </a:r>
            <a:r>
              <a:rPr lang="en-US" sz="1600" dirty="0" err="1"/>
              <a:t>Adriaan</a:t>
            </a:r>
            <a:r>
              <a:rPr lang="en-US" sz="1600" dirty="0"/>
              <a:t> van den </a:t>
            </a:r>
            <a:r>
              <a:rPr lang="en-US" sz="1600" dirty="0" err="1"/>
              <a:t>Spieghel</a:t>
            </a:r>
            <a:r>
              <a:rPr lang="en-US" sz="1600" dirty="0"/>
              <a:t>, Manuel </a:t>
            </a:r>
            <a:r>
              <a:rPr lang="en-US" sz="1600" dirty="0" err="1"/>
              <a:t>Chrysoloras</a:t>
            </a:r>
            <a:r>
              <a:rPr lang="en-US" sz="1600" dirty="0"/>
              <a:t>, </a:t>
            </a:r>
            <a:r>
              <a:rPr lang="en-US" sz="1600" dirty="0" err="1"/>
              <a:t>Ernestus</a:t>
            </a:r>
            <a:r>
              <a:rPr lang="en-US" sz="1600" dirty="0"/>
              <a:t> </a:t>
            </a:r>
            <a:r>
              <a:rPr lang="en-US" sz="1600" dirty="0" err="1"/>
              <a:t>Hettenbach</a:t>
            </a:r>
            <a:r>
              <a:rPr lang="en-US" sz="1600" dirty="0"/>
              <a:t>, Georg  </a:t>
            </a:r>
            <a:r>
              <a:rPr lang="en-US" sz="1600" dirty="0" err="1"/>
              <a:t>Konig</a:t>
            </a:r>
            <a:r>
              <a:rPr lang="en-US" sz="1600" dirty="0"/>
              <a:t>, Adrien </a:t>
            </a:r>
            <a:r>
              <a:rPr lang="en-US" sz="1600" dirty="0" err="1"/>
              <a:t>Turnebe</a:t>
            </a:r>
            <a:r>
              <a:rPr lang="en-US" sz="1600" dirty="0"/>
              <a:t>, </a:t>
            </a:r>
            <a:r>
              <a:rPr lang="en-US" sz="1600" dirty="0" err="1"/>
              <a:t>Erycius</a:t>
            </a:r>
            <a:r>
              <a:rPr lang="en-US" sz="1600" dirty="0"/>
              <a:t> </a:t>
            </a:r>
            <a:r>
              <a:rPr lang="en-US" sz="1600" dirty="0" err="1"/>
              <a:t>Puteanus</a:t>
            </a:r>
            <a:r>
              <a:rPr lang="en-US" sz="1600" dirty="0"/>
              <a:t>, Geert Groote, </a:t>
            </a:r>
            <a:r>
              <a:rPr lang="en-US" sz="1600" dirty="0" err="1"/>
              <a:t>Jakob</a:t>
            </a:r>
            <a:r>
              <a:rPr lang="en-US" sz="1600" dirty="0"/>
              <a:t> </a:t>
            </a:r>
            <a:r>
              <a:rPr lang="en-US" sz="1600" dirty="0" err="1"/>
              <a:t>Milich</a:t>
            </a:r>
            <a:r>
              <a:rPr lang="en-US" sz="1600" dirty="0"/>
              <a:t>, Johannes </a:t>
            </a:r>
            <a:r>
              <a:rPr lang="en-US" sz="1600" dirty="0" err="1"/>
              <a:t>Hommel</a:t>
            </a:r>
            <a:r>
              <a:rPr lang="en-US" sz="1600" dirty="0"/>
              <a:t>, </a:t>
            </a:r>
            <a:r>
              <a:rPr lang="en-US" sz="1600" dirty="0" err="1"/>
              <a:t>Aegidius</a:t>
            </a:r>
            <a:r>
              <a:rPr lang="en-US" sz="1600" dirty="0"/>
              <a:t> </a:t>
            </a:r>
            <a:r>
              <a:rPr lang="en-US" sz="1600" dirty="0" err="1"/>
              <a:t>Strauch</a:t>
            </a:r>
            <a:r>
              <a:rPr lang="en-US" sz="1600" dirty="0"/>
              <a:t>, </a:t>
            </a:r>
            <a:r>
              <a:rPr lang="en-US" sz="1600" dirty="0" err="1"/>
              <a:t>Jakob</a:t>
            </a:r>
            <a:r>
              <a:rPr lang="en-US" sz="1600" dirty="0"/>
              <a:t> </a:t>
            </a:r>
            <a:r>
              <a:rPr lang="en-US" sz="1600" dirty="0" err="1" smtClean="0"/>
              <a:t>Thomasius</a:t>
            </a:r>
            <a:r>
              <a:rPr lang="en-US" sz="1600" dirty="0" smtClean="0"/>
              <a:t>, </a:t>
            </a:r>
            <a:r>
              <a:rPr lang="en-US" sz="1600" dirty="0"/>
              <a:t>Johann </a:t>
            </a:r>
            <a:r>
              <a:rPr lang="en-US" sz="1600" dirty="0" err="1" smtClean="0"/>
              <a:t>Quenstedt</a:t>
            </a:r>
            <a:r>
              <a:rPr lang="en-US" sz="1600" dirty="0" smtClean="0"/>
              <a:t>, </a:t>
            </a:r>
            <a:r>
              <a:rPr lang="en-US" sz="1600" b="1" dirty="0">
                <a:solidFill>
                  <a:schemeClr val="accent2"/>
                </a:solidFill>
              </a:rPr>
              <a:t>Meir </a:t>
            </a:r>
            <a:r>
              <a:rPr lang="en-US" sz="1600" b="1" dirty="0" err="1">
                <a:solidFill>
                  <a:schemeClr val="accent2"/>
                </a:solidFill>
              </a:rPr>
              <a:t>Feder</a:t>
            </a:r>
            <a:r>
              <a:rPr lang="en-US" sz="1600" b="1" dirty="0">
                <a:solidFill>
                  <a:schemeClr val="accent2"/>
                </a:solidFill>
              </a:rPr>
              <a:t> </a:t>
            </a:r>
            <a:r>
              <a:rPr lang="en-US" sz="1600" b="1" dirty="0" smtClean="0">
                <a:solidFill>
                  <a:schemeClr val="accent2"/>
                </a:solidFill>
              </a:rPr>
              <a:t>(trivial case)</a:t>
            </a:r>
            <a:r>
              <a:rPr lang="en-US" sz="1600" dirty="0" smtClean="0"/>
              <a:t>…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0390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</TotalTime>
  <Words>911</Words>
  <Application>Microsoft Office PowerPoint</Application>
  <PresentationFormat>Widescreen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Family Tree</vt:lpstr>
      <vt:lpstr>Lab 102(4)</vt:lpstr>
      <vt:lpstr>Mathematics Genealogy Project</vt:lpstr>
      <vt:lpstr>Mathematics Genealogy Project</vt:lpstr>
      <vt:lpstr>Academic Descendants</vt:lpstr>
      <vt:lpstr>Academic Descendants</vt:lpstr>
      <vt:lpstr>Academic Ancestors </vt:lpstr>
      <vt:lpstr>Ancestor Tree</vt:lpstr>
      <vt:lpstr>A Complete List of Names</vt:lpstr>
      <vt:lpstr>Ancestor Tree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Tree</dc:title>
  <dc:creator>Olga K</dc:creator>
  <cp:lastModifiedBy>Olga K</cp:lastModifiedBy>
  <cp:revision>35</cp:revision>
  <cp:lastPrinted>2015-10-27T03:42:24Z</cp:lastPrinted>
  <dcterms:created xsi:type="dcterms:W3CDTF">2015-10-27T01:54:53Z</dcterms:created>
  <dcterms:modified xsi:type="dcterms:W3CDTF">2015-10-27T17:34:18Z</dcterms:modified>
</cp:coreProperties>
</file>